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8" r:id="rId3"/>
    <p:sldId id="262" r:id="rId4"/>
    <p:sldId id="257" r:id="rId5"/>
    <p:sldId id="263" r:id="rId6"/>
    <p:sldId id="261" r:id="rId7"/>
    <p:sldId id="260" r:id="rId8"/>
    <p:sldId id="264" r:id="rId9"/>
    <p:sldId id="265" r:id="rId10"/>
    <p:sldId id="266" r:id="rId11"/>
    <p:sldId id="267" r:id="rId12"/>
    <p:sldId id="269" r:id="rId13"/>
    <p:sldId id="268"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2121"/>
    <a:srgbClr val="007681"/>
    <a:srgbClr val="D2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68" d="100"/>
          <a:sy n="68" d="100"/>
        </p:scale>
        <p:origin x="668" y="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61A9DF31-69CE-4386-9E64-651AAC5183D4}" type="datetimeFigureOut">
              <a:rPr lang="en-US" smtClean="0"/>
              <a:t>4/23/2016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FB7ED81-1390-4829-BD55-53B1974D073F}" type="slidenum">
              <a:rPr lang="en-US" smtClean="0"/>
              <a:t>‹#›</a:t>
            </a:fld>
            <a:endParaRPr lang="en-US"/>
          </a:p>
        </p:txBody>
      </p:sp>
    </p:spTree>
    <p:extLst>
      <p:ext uri="{BB962C8B-B14F-4D97-AF65-F5344CB8AC3E}">
        <p14:creationId xmlns:p14="http://schemas.microsoft.com/office/powerpoint/2010/main" val="19982260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1A9DF31-69CE-4386-9E64-651AAC5183D4}" type="datetimeFigureOut">
              <a:rPr lang="en-US" smtClean="0"/>
              <a:t>4/23/2016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FB7ED81-1390-4829-BD55-53B1974D073F}" type="slidenum">
              <a:rPr lang="en-US" smtClean="0"/>
              <a:t>‹#›</a:t>
            </a:fld>
            <a:endParaRPr lang="en-US"/>
          </a:p>
        </p:txBody>
      </p:sp>
    </p:spTree>
    <p:extLst>
      <p:ext uri="{BB962C8B-B14F-4D97-AF65-F5344CB8AC3E}">
        <p14:creationId xmlns:p14="http://schemas.microsoft.com/office/powerpoint/2010/main" val="37864460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1A9DF31-69CE-4386-9E64-651AAC5183D4}" type="datetimeFigureOut">
              <a:rPr lang="en-US" smtClean="0"/>
              <a:t>4/23/2016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FB7ED81-1390-4829-BD55-53B1974D073F}" type="slidenum">
              <a:rPr lang="en-US" smtClean="0"/>
              <a:t>‹#›</a:t>
            </a:fld>
            <a:endParaRPr lang="en-US"/>
          </a:p>
        </p:txBody>
      </p:sp>
    </p:spTree>
    <p:extLst>
      <p:ext uri="{BB962C8B-B14F-4D97-AF65-F5344CB8AC3E}">
        <p14:creationId xmlns:p14="http://schemas.microsoft.com/office/powerpoint/2010/main" val="30242219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1A9DF31-69CE-4386-9E64-651AAC5183D4}" type="datetimeFigureOut">
              <a:rPr lang="en-US" smtClean="0"/>
              <a:t>4/23/2016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FB7ED81-1390-4829-BD55-53B1974D073F}" type="slidenum">
              <a:rPr lang="en-US" smtClean="0"/>
              <a:t>‹#›</a:t>
            </a:fld>
            <a:endParaRPr lang="en-US"/>
          </a:p>
        </p:txBody>
      </p:sp>
    </p:spTree>
    <p:extLst>
      <p:ext uri="{BB962C8B-B14F-4D97-AF65-F5344CB8AC3E}">
        <p14:creationId xmlns:p14="http://schemas.microsoft.com/office/powerpoint/2010/main" val="10228761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1A9DF31-69CE-4386-9E64-651AAC5183D4}" type="datetimeFigureOut">
              <a:rPr lang="en-US" smtClean="0"/>
              <a:t>4/23/2016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FB7ED81-1390-4829-BD55-53B1974D073F}" type="slidenum">
              <a:rPr lang="en-US" smtClean="0"/>
              <a:t>‹#›</a:t>
            </a:fld>
            <a:endParaRPr lang="en-US"/>
          </a:p>
        </p:txBody>
      </p:sp>
    </p:spTree>
    <p:extLst>
      <p:ext uri="{BB962C8B-B14F-4D97-AF65-F5344CB8AC3E}">
        <p14:creationId xmlns:p14="http://schemas.microsoft.com/office/powerpoint/2010/main" val="14760651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1A9DF31-69CE-4386-9E64-651AAC5183D4}" type="datetimeFigureOut">
              <a:rPr lang="en-US" smtClean="0"/>
              <a:t>4/23/2016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FB7ED81-1390-4829-BD55-53B1974D073F}" type="slidenum">
              <a:rPr lang="en-US" smtClean="0"/>
              <a:t>‹#›</a:t>
            </a:fld>
            <a:endParaRPr lang="en-US"/>
          </a:p>
        </p:txBody>
      </p:sp>
    </p:spTree>
    <p:extLst>
      <p:ext uri="{BB962C8B-B14F-4D97-AF65-F5344CB8AC3E}">
        <p14:creationId xmlns:p14="http://schemas.microsoft.com/office/powerpoint/2010/main" val="28555026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1A9DF31-69CE-4386-9E64-651AAC5183D4}" type="datetimeFigureOut">
              <a:rPr lang="en-US" smtClean="0"/>
              <a:t>4/23/2016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FB7ED81-1390-4829-BD55-53B1974D073F}" type="slidenum">
              <a:rPr lang="en-US" smtClean="0"/>
              <a:t>‹#›</a:t>
            </a:fld>
            <a:endParaRPr lang="en-US"/>
          </a:p>
        </p:txBody>
      </p:sp>
    </p:spTree>
    <p:extLst>
      <p:ext uri="{BB962C8B-B14F-4D97-AF65-F5344CB8AC3E}">
        <p14:creationId xmlns:p14="http://schemas.microsoft.com/office/powerpoint/2010/main" val="32668959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1A9DF31-69CE-4386-9E64-651AAC5183D4}" type="datetimeFigureOut">
              <a:rPr lang="en-US" smtClean="0"/>
              <a:t>4/23/2016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FB7ED81-1390-4829-BD55-53B1974D073F}" type="slidenum">
              <a:rPr lang="en-US" smtClean="0"/>
              <a:t>‹#›</a:t>
            </a:fld>
            <a:endParaRPr lang="en-US"/>
          </a:p>
        </p:txBody>
      </p:sp>
    </p:spTree>
    <p:extLst>
      <p:ext uri="{BB962C8B-B14F-4D97-AF65-F5344CB8AC3E}">
        <p14:creationId xmlns:p14="http://schemas.microsoft.com/office/powerpoint/2010/main" val="33253111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1A9DF31-69CE-4386-9E64-651AAC5183D4}" type="datetimeFigureOut">
              <a:rPr lang="en-US" smtClean="0"/>
              <a:t>4/23/2016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FB7ED81-1390-4829-BD55-53B1974D073F}" type="slidenum">
              <a:rPr lang="en-US" smtClean="0"/>
              <a:t>‹#›</a:t>
            </a:fld>
            <a:endParaRPr lang="en-US"/>
          </a:p>
        </p:txBody>
      </p:sp>
    </p:spTree>
    <p:extLst>
      <p:ext uri="{BB962C8B-B14F-4D97-AF65-F5344CB8AC3E}">
        <p14:creationId xmlns:p14="http://schemas.microsoft.com/office/powerpoint/2010/main" val="7920232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1A9DF31-69CE-4386-9E64-651AAC5183D4}" type="datetimeFigureOut">
              <a:rPr lang="en-US" smtClean="0"/>
              <a:t>4/23/2016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FB7ED81-1390-4829-BD55-53B1974D073F}" type="slidenum">
              <a:rPr lang="en-US" smtClean="0"/>
              <a:t>‹#›</a:t>
            </a:fld>
            <a:endParaRPr lang="en-US"/>
          </a:p>
        </p:txBody>
      </p:sp>
    </p:spTree>
    <p:extLst>
      <p:ext uri="{BB962C8B-B14F-4D97-AF65-F5344CB8AC3E}">
        <p14:creationId xmlns:p14="http://schemas.microsoft.com/office/powerpoint/2010/main" val="7754642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1A9DF31-69CE-4386-9E64-651AAC5183D4}" type="datetimeFigureOut">
              <a:rPr lang="en-US" smtClean="0"/>
              <a:t>4/23/2016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FB7ED81-1390-4829-BD55-53B1974D073F}" type="slidenum">
              <a:rPr lang="en-US" smtClean="0"/>
              <a:t>‹#›</a:t>
            </a:fld>
            <a:endParaRPr lang="en-US"/>
          </a:p>
        </p:txBody>
      </p:sp>
    </p:spTree>
    <p:extLst>
      <p:ext uri="{BB962C8B-B14F-4D97-AF65-F5344CB8AC3E}">
        <p14:creationId xmlns:p14="http://schemas.microsoft.com/office/powerpoint/2010/main" val="17975447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1A9DF31-69CE-4386-9E64-651AAC5183D4}" type="datetimeFigureOut">
              <a:rPr lang="en-US" smtClean="0"/>
              <a:t>4/23/2016</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FB7ED81-1390-4829-BD55-53B1974D073F}" type="slidenum">
              <a:rPr lang="en-US" smtClean="0"/>
              <a:t>‹#›</a:t>
            </a:fld>
            <a:endParaRPr lang="en-US"/>
          </a:p>
        </p:txBody>
      </p:sp>
    </p:spTree>
    <p:extLst>
      <p:ext uri="{BB962C8B-B14F-4D97-AF65-F5344CB8AC3E}">
        <p14:creationId xmlns:p14="http://schemas.microsoft.com/office/powerpoint/2010/main" val="26520396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6" name="Picture 12" descr="http://www.exida.com/2014/assets/img/ICS_Cybersecurity.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1496292" y="-20785"/>
            <a:ext cx="13688292" cy="821297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1" y="1550752"/>
            <a:ext cx="12046527" cy="1015663"/>
          </a:xfrm>
          <a:prstGeom prst="rect">
            <a:avLst/>
          </a:prstGeom>
          <a:noFill/>
        </p:spPr>
        <p:txBody>
          <a:bodyPr wrap="square" rtlCol="0">
            <a:spAutoFit/>
          </a:bodyPr>
          <a:lstStyle/>
          <a:p>
            <a:pPr algn="ctr"/>
            <a:endParaRPr lang="en-US" sz="6000" dirty="0">
              <a:solidFill>
                <a:srgbClr val="C00000"/>
              </a:solidFill>
              <a:latin typeface="Planer" panose="02000000000000000000" pitchFamily="2" charset="0"/>
              <a:ea typeface="Segoe UI" panose="020B0502040204020203" pitchFamily="34" charset="0"/>
              <a:cs typeface="Segoe UI" panose="020B0502040204020203" pitchFamily="34" charset="0"/>
            </a:endParaRPr>
          </a:p>
        </p:txBody>
      </p:sp>
      <p:sp>
        <p:nvSpPr>
          <p:cNvPr id="11" name="TextBox 10"/>
          <p:cNvSpPr txBox="1"/>
          <p:nvPr/>
        </p:nvSpPr>
        <p:spPr>
          <a:xfrm>
            <a:off x="9538855" y="6195352"/>
            <a:ext cx="2653144" cy="369332"/>
          </a:xfrm>
          <a:prstGeom prst="rect">
            <a:avLst/>
          </a:prstGeom>
          <a:noFill/>
        </p:spPr>
        <p:txBody>
          <a:bodyPr wrap="square" rtlCol="0">
            <a:spAutoFit/>
          </a:bodyPr>
          <a:lstStyle/>
          <a:p>
            <a:pPr algn="r"/>
            <a:endParaRPr lang="en-US" b="1" dirty="0">
              <a:solidFill>
                <a:srgbClr val="C00000"/>
              </a:solidFill>
              <a:latin typeface="Segoe UI" panose="020B0502040204020203" pitchFamily="34" charset="0"/>
              <a:ea typeface="Segoe UI" panose="020B0502040204020203" pitchFamily="34" charset="0"/>
              <a:cs typeface="Segoe UI" panose="020B0502040204020203" pitchFamily="34" charset="0"/>
            </a:endParaRPr>
          </a:p>
        </p:txBody>
      </p:sp>
      <p:sp>
        <p:nvSpPr>
          <p:cNvPr id="19" name="Rectangle 18"/>
          <p:cNvSpPr/>
          <p:nvPr/>
        </p:nvSpPr>
        <p:spPr>
          <a:xfrm>
            <a:off x="7772400" y="472394"/>
            <a:ext cx="4419600" cy="2156716"/>
          </a:xfrm>
          <a:prstGeom prst="rect">
            <a:avLst/>
          </a:prstGeom>
          <a:solidFill>
            <a:srgbClr val="FF2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5000" b="1" dirty="0">
                <a:solidFill>
                  <a:schemeClr val="bg1"/>
                </a:solidFill>
                <a:latin typeface="Planer" panose="02000000000000000000" pitchFamily="2" charset="0"/>
              </a:rPr>
              <a:t>Online Banking</a:t>
            </a:r>
          </a:p>
          <a:p>
            <a:pPr algn="r"/>
            <a:r>
              <a:rPr lang="en-US" sz="2400" b="1" dirty="0">
                <a:solidFill>
                  <a:schemeClr val="tx1">
                    <a:lumMod val="85000"/>
                    <a:lumOff val="15000"/>
                  </a:schemeClr>
                </a:solidFill>
                <a:latin typeface="Planer" panose="02000000000000000000" pitchFamily="2" charset="0"/>
              </a:rPr>
              <a:t>Cyber Security Application</a:t>
            </a:r>
          </a:p>
        </p:txBody>
      </p:sp>
      <p:sp>
        <p:nvSpPr>
          <p:cNvPr id="12" name="Rectangle 11"/>
          <p:cNvSpPr/>
          <p:nvPr/>
        </p:nvSpPr>
        <p:spPr>
          <a:xfrm>
            <a:off x="0" y="6120245"/>
            <a:ext cx="1548244" cy="444439"/>
          </a:xfrm>
          <a:prstGeom prst="rect">
            <a:avLst/>
          </a:prstGeom>
          <a:solidFill>
            <a:srgbClr val="00768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err="1">
                <a:latin typeface="Planer" panose="02000000000000000000" pitchFamily="2" charset="0"/>
              </a:rPr>
              <a:t>Amitha</a:t>
            </a:r>
            <a:r>
              <a:rPr lang="en-US" dirty="0">
                <a:latin typeface="Planer" panose="02000000000000000000" pitchFamily="2" charset="0"/>
              </a:rPr>
              <a:t> Murali</a:t>
            </a:r>
          </a:p>
        </p:txBody>
      </p:sp>
    </p:spTree>
    <p:extLst>
      <p:ext uri="{BB962C8B-B14F-4D97-AF65-F5344CB8AC3E}">
        <p14:creationId xmlns:p14="http://schemas.microsoft.com/office/powerpoint/2010/main" val="1361274805"/>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8142857" cy="9095238"/>
          </a:xfrm>
          <a:prstGeom prst="rect">
            <a:avLst/>
          </a:prstGeom>
        </p:spPr>
      </p:pic>
      <p:sp>
        <p:nvSpPr>
          <p:cNvPr id="7" name="Rectangle 6"/>
          <p:cNvSpPr/>
          <p:nvPr/>
        </p:nvSpPr>
        <p:spPr>
          <a:xfrm>
            <a:off x="8534400" y="415637"/>
            <a:ext cx="3657600" cy="914400"/>
          </a:xfrm>
          <a:prstGeom prst="rect">
            <a:avLst/>
          </a:prstGeom>
          <a:solidFill>
            <a:srgbClr val="FF2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Manager screen</a:t>
            </a:r>
            <a:endParaRPr lang="en-US" sz="2400" b="1" dirty="0">
              <a:latin typeface="Planer" panose="02000000000000000000" pitchFamily="2" charset="0"/>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848850723"/>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8095238" cy="9114286"/>
          </a:xfrm>
          <a:prstGeom prst="rect">
            <a:avLst/>
          </a:prstGeom>
        </p:spPr>
      </p:pic>
      <p:sp>
        <p:nvSpPr>
          <p:cNvPr id="7" name="Rectangle 6"/>
          <p:cNvSpPr/>
          <p:nvPr/>
        </p:nvSpPr>
        <p:spPr>
          <a:xfrm>
            <a:off x="8534400" y="1101437"/>
            <a:ext cx="3657600" cy="914400"/>
          </a:xfrm>
          <a:prstGeom prst="rect">
            <a:avLst/>
          </a:prstGeom>
          <a:solidFill>
            <a:srgbClr val="FF2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Customer authentication</a:t>
            </a:r>
            <a:endParaRPr lang="en-US" sz="2400" b="1" dirty="0">
              <a:latin typeface="Planer" panose="02000000000000000000" pitchFamily="2" charset="0"/>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4125753701"/>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0" y="0"/>
            <a:ext cx="18095238" cy="9047619"/>
          </a:xfrm>
          <a:prstGeom prst="rect">
            <a:avLst/>
          </a:prstGeom>
        </p:spPr>
      </p:pic>
      <p:sp>
        <p:nvSpPr>
          <p:cNvPr id="7" name="Rectangle 6"/>
          <p:cNvSpPr/>
          <p:nvPr/>
        </p:nvSpPr>
        <p:spPr>
          <a:xfrm>
            <a:off x="8534400" y="415637"/>
            <a:ext cx="3657600" cy="914400"/>
          </a:xfrm>
          <a:prstGeom prst="rect">
            <a:avLst/>
          </a:prstGeom>
          <a:solidFill>
            <a:srgbClr val="FF2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Customer Dashboard</a:t>
            </a:r>
            <a:endParaRPr lang="en-US" sz="2400" b="1" dirty="0">
              <a:latin typeface="Planer" panose="02000000000000000000" pitchFamily="2" charset="0"/>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112562929"/>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8534400" y="415637"/>
            <a:ext cx="3657600" cy="914400"/>
          </a:xfrm>
          <a:prstGeom prst="rect">
            <a:avLst/>
          </a:prstGeom>
          <a:solidFill>
            <a:srgbClr val="FF2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OTP E-mail</a:t>
            </a:r>
            <a:endParaRPr lang="en-US" sz="2400" b="1" dirty="0">
              <a:latin typeface="Planer" panose="02000000000000000000" pitchFamily="2" charset="0"/>
              <a:ea typeface="Segoe UI" panose="020B0502040204020203" pitchFamily="34" charset="0"/>
              <a:cs typeface="Segoe UI" panose="020B0502040204020203" pitchFamily="34" charset="0"/>
            </a:endParaRPr>
          </a:p>
        </p:txBody>
      </p:sp>
      <p:pic>
        <p:nvPicPr>
          <p:cNvPr id="2" name="Picture 1"/>
          <p:cNvPicPr>
            <a:picLocks noChangeAspect="1"/>
          </p:cNvPicPr>
          <p:nvPr/>
        </p:nvPicPr>
        <p:blipFill>
          <a:blip r:embed="rId2"/>
          <a:stretch>
            <a:fillRect/>
          </a:stretch>
        </p:blipFill>
        <p:spPr>
          <a:xfrm>
            <a:off x="0" y="2505075"/>
            <a:ext cx="8963025" cy="3676650"/>
          </a:xfrm>
          <a:prstGeom prst="rect">
            <a:avLst/>
          </a:prstGeom>
        </p:spPr>
      </p:pic>
    </p:spTree>
    <p:extLst>
      <p:ext uri="{BB962C8B-B14F-4D97-AF65-F5344CB8AC3E}">
        <p14:creationId xmlns:p14="http://schemas.microsoft.com/office/powerpoint/2010/main" val="3852096549"/>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0" y="0"/>
            <a:ext cx="12192000" cy="6858000"/>
          </a:xfrm>
          <a:prstGeom prst="rect">
            <a:avLst/>
          </a:prstGeom>
          <a:solidFill>
            <a:srgbClr val="00768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4478997236_c2d5908a32_o.png"/>
          <p:cNvPicPr>
            <a:picLocks noChangeAspect="1"/>
          </p:cNvPicPr>
          <p:nvPr/>
        </p:nvPicPr>
        <p:blipFill>
          <a:blip r:embed="rId2">
            <a:alphaModFix amt="17000"/>
            <a:extLst>
              <a:ext uri="{28A0092B-C50C-407E-A947-70E740481C1C}">
                <a14:useLocalDpi xmlns:a14="http://schemas.microsoft.com/office/drawing/2010/main" val="0"/>
              </a:ext>
            </a:extLst>
          </a:blip>
          <a:stretch>
            <a:fillRect/>
          </a:stretch>
        </p:blipFill>
        <p:spPr>
          <a:xfrm>
            <a:off x="-890814" y="0"/>
            <a:ext cx="13848938" cy="6858000"/>
          </a:xfrm>
          <a:prstGeom prst="rect">
            <a:avLst/>
          </a:prstGeom>
        </p:spPr>
      </p:pic>
      <p:sp>
        <p:nvSpPr>
          <p:cNvPr id="7" name="Title 3"/>
          <p:cNvSpPr txBox="1">
            <a:spLocks/>
          </p:cNvSpPr>
          <p:nvPr/>
        </p:nvSpPr>
        <p:spPr>
          <a:xfrm>
            <a:off x="1893729" y="2535381"/>
            <a:ext cx="8330925" cy="1660873"/>
          </a:xfrm>
          <a:prstGeom prst="rect">
            <a:avLst/>
          </a:prstGeom>
        </p:spPr>
        <p:txBody>
          <a:bodyPr anchor="ctr">
            <a:noAutofit/>
          </a:bodyPr>
          <a:lstStyle>
            <a:lvl1pPr algn="l" defTabSz="457200" rtl="0" eaLnBrk="1" latinLnBrk="0" hangingPunct="1">
              <a:lnSpc>
                <a:spcPts val="4400"/>
              </a:lnSpc>
              <a:spcBef>
                <a:spcPct val="0"/>
              </a:spcBef>
              <a:buNone/>
              <a:defRPr sz="3600" kern="1200">
                <a:solidFill>
                  <a:schemeClr val="tx1"/>
                </a:solidFill>
                <a:latin typeface="+mj-lt"/>
                <a:ea typeface="+mj-ea"/>
                <a:cs typeface="+mj-cs"/>
              </a:defRPr>
            </a:lvl1pPr>
          </a:lstStyle>
          <a:p>
            <a:pPr algn="ctr"/>
            <a:r>
              <a:rPr lang="en-US" sz="2400" dirty="0">
                <a:solidFill>
                  <a:schemeClr val="bg1"/>
                </a:solidFill>
                <a:latin typeface="Planer" panose="02000000000000000000" pitchFamily="2" charset="0"/>
              </a:rPr>
              <a:t>Online Banking applications  of today face threats of all sorts over the internet. Making the application secure and keeping it secure from cyber attacks is huge challenge for banks</a:t>
            </a:r>
          </a:p>
        </p:txBody>
      </p:sp>
      <p:sp>
        <p:nvSpPr>
          <p:cNvPr id="9" name="Rectangle 8"/>
          <p:cNvSpPr/>
          <p:nvPr/>
        </p:nvSpPr>
        <p:spPr>
          <a:xfrm>
            <a:off x="8534400" y="519545"/>
            <a:ext cx="3657600" cy="914400"/>
          </a:xfrm>
          <a:prstGeom prst="rect">
            <a:avLst/>
          </a:prstGeom>
          <a:solidFill>
            <a:srgbClr val="FF2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Planer" panose="02000000000000000000" pitchFamily="2" charset="0"/>
                <a:ea typeface="Segoe UI" panose="020B0502040204020203" pitchFamily="34" charset="0"/>
                <a:cs typeface="Segoe UI" panose="020B0502040204020203" pitchFamily="34" charset="0"/>
              </a:rPr>
              <a:t>Problem statement</a:t>
            </a:r>
          </a:p>
        </p:txBody>
      </p:sp>
    </p:spTree>
    <p:extLst>
      <p:ext uri="{BB962C8B-B14F-4D97-AF65-F5344CB8AC3E}">
        <p14:creationId xmlns:p14="http://schemas.microsoft.com/office/powerpoint/2010/main" val="1176697525"/>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12192000" cy="6858000"/>
          </a:xfrm>
          <a:prstGeom prst="rect">
            <a:avLst/>
          </a:prstGeom>
          <a:solidFill>
            <a:srgbClr val="00768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4478997236_c2d5908a32_o.png"/>
          <p:cNvPicPr>
            <a:picLocks noChangeAspect="1"/>
          </p:cNvPicPr>
          <p:nvPr/>
        </p:nvPicPr>
        <p:blipFill>
          <a:blip r:embed="rId2">
            <a:alphaModFix amt="17000"/>
            <a:extLst>
              <a:ext uri="{28A0092B-C50C-407E-A947-70E740481C1C}">
                <a14:useLocalDpi xmlns:a14="http://schemas.microsoft.com/office/drawing/2010/main" val="0"/>
              </a:ext>
            </a:extLst>
          </a:blip>
          <a:stretch>
            <a:fillRect/>
          </a:stretch>
        </p:blipFill>
        <p:spPr>
          <a:xfrm>
            <a:off x="-994723" y="0"/>
            <a:ext cx="13848938" cy="6858000"/>
          </a:xfrm>
          <a:prstGeom prst="rect">
            <a:avLst/>
          </a:prstGeom>
        </p:spPr>
      </p:pic>
      <p:sp>
        <p:nvSpPr>
          <p:cNvPr id="7" name="Title 3"/>
          <p:cNvSpPr txBox="1">
            <a:spLocks/>
          </p:cNvSpPr>
          <p:nvPr/>
        </p:nvSpPr>
        <p:spPr>
          <a:xfrm>
            <a:off x="311727" y="3429000"/>
            <a:ext cx="11880273" cy="1660873"/>
          </a:xfrm>
          <a:prstGeom prst="rect">
            <a:avLst/>
          </a:prstGeom>
        </p:spPr>
        <p:txBody>
          <a:bodyPr anchor="ctr">
            <a:noAutofit/>
          </a:bodyPr>
          <a:lstStyle>
            <a:lvl1pPr algn="l" defTabSz="457200" rtl="0" eaLnBrk="1" latinLnBrk="0" hangingPunct="1">
              <a:lnSpc>
                <a:spcPts val="4400"/>
              </a:lnSpc>
              <a:spcBef>
                <a:spcPct val="0"/>
              </a:spcBef>
              <a:buNone/>
              <a:defRPr sz="3600" kern="1200">
                <a:solidFill>
                  <a:schemeClr val="tx1"/>
                </a:solidFill>
                <a:latin typeface="+mj-lt"/>
                <a:ea typeface="+mj-ea"/>
                <a:cs typeface="+mj-cs"/>
              </a:defRPr>
            </a:lvl1pPr>
          </a:lstStyle>
          <a:p>
            <a:pPr algn="ctr"/>
            <a:r>
              <a:rPr lang="en-US" sz="2400" dirty="0">
                <a:solidFill>
                  <a:schemeClr val="bg1"/>
                </a:solidFill>
                <a:latin typeface="Planer" panose="02000000000000000000" pitchFamily="2" charset="0"/>
              </a:rPr>
              <a:t>In today’s world with all our vital information exposed over the internet, security is of highest priority. Banking applications are at most risk as the information they hold can give hackers direct access to all the customers funds and accounts. Guarding the customer data is very</a:t>
            </a:r>
          </a:p>
          <a:p>
            <a:pPr algn="ctr"/>
            <a:r>
              <a:rPr lang="en-US" sz="2400" dirty="0">
                <a:solidFill>
                  <a:schemeClr val="bg1"/>
                </a:solidFill>
                <a:latin typeface="Planer" panose="02000000000000000000" pitchFamily="2" charset="0"/>
              </a:rPr>
              <a:t>crucial.</a:t>
            </a:r>
          </a:p>
        </p:txBody>
      </p:sp>
      <p:sp>
        <p:nvSpPr>
          <p:cNvPr id="9" name="Rectangle 8"/>
          <p:cNvSpPr/>
          <p:nvPr/>
        </p:nvSpPr>
        <p:spPr>
          <a:xfrm>
            <a:off x="8534400" y="519545"/>
            <a:ext cx="3657600" cy="914400"/>
          </a:xfrm>
          <a:prstGeom prst="rect">
            <a:avLst/>
          </a:prstGeom>
          <a:solidFill>
            <a:srgbClr val="FF2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Planer" panose="02000000000000000000" pitchFamily="2" charset="0"/>
                <a:ea typeface="Segoe UI" panose="020B0502040204020203" pitchFamily="34" charset="0"/>
                <a:cs typeface="Segoe UI" panose="020B0502040204020203" pitchFamily="34" charset="0"/>
              </a:rPr>
              <a:t>Problem statement</a:t>
            </a:r>
          </a:p>
        </p:txBody>
      </p:sp>
    </p:spTree>
    <p:extLst>
      <p:ext uri="{BB962C8B-B14F-4D97-AF65-F5344CB8AC3E}">
        <p14:creationId xmlns:p14="http://schemas.microsoft.com/office/powerpoint/2010/main" val="1915597392"/>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shutterstock_132642446.jpg"/>
          <p:cNvPicPr>
            <a:picLocks noChangeAspect="1"/>
          </p:cNvPicPr>
          <p:nvPr/>
        </p:nvPicPr>
        <p:blipFill>
          <a:blip r:embed="rId2"/>
          <a:stretch>
            <a:fillRect/>
          </a:stretch>
        </p:blipFill>
        <p:spPr>
          <a:xfrm>
            <a:off x="0" y="0"/>
            <a:ext cx="12192000" cy="9144000"/>
          </a:xfrm>
          <a:prstGeom prst="rect">
            <a:avLst/>
          </a:prstGeom>
        </p:spPr>
      </p:pic>
      <p:sp>
        <p:nvSpPr>
          <p:cNvPr id="7" name="Rectangle 6"/>
          <p:cNvSpPr/>
          <p:nvPr/>
        </p:nvSpPr>
        <p:spPr>
          <a:xfrm>
            <a:off x="8534400" y="665018"/>
            <a:ext cx="3657600" cy="914400"/>
          </a:xfrm>
          <a:prstGeom prst="rect">
            <a:avLst/>
          </a:prstGeom>
          <a:solidFill>
            <a:srgbClr val="FF2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Planer" panose="02000000000000000000" pitchFamily="2" charset="0"/>
                <a:ea typeface="Segoe UI" panose="020B0502040204020203" pitchFamily="34" charset="0"/>
                <a:cs typeface="Segoe UI" panose="020B0502040204020203" pitchFamily="34" charset="0"/>
              </a:rPr>
              <a:t>Approach</a:t>
            </a:r>
          </a:p>
        </p:txBody>
      </p:sp>
      <p:sp>
        <p:nvSpPr>
          <p:cNvPr id="8" name="Title 3"/>
          <p:cNvSpPr txBox="1">
            <a:spLocks/>
          </p:cNvSpPr>
          <p:nvPr/>
        </p:nvSpPr>
        <p:spPr>
          <a:xfrm>
            <a:off x="1930537" y="3138054"/>
            <a:ext cx="8330925" cy="1660873"/>
          </a:xfrm>
          <a:prstGeom prst="rect">
            <a:avLst/>
          </a:prstGeom>
        </p:spPr>
        <p:txBody>
          <a:bodyPr anchor="ctr">
            <a:noAutofit/>
          </a:bodyPr>
          <a:lstStyle>
            <a:lvl1pPr algn="l" defTabSz="457200" rtl="0" eaLnBrk="1" latinLnBrk="0" hangingPunct="1">
              <a:lnSpc>
                <a:spcPts val="4400"/>
              </a:lnSpc>
              <a:spcBef>
                <a:spcPct val="0"/>
              </a:spcBef>
              <a:buNone/>
              <a:defRPr sz="3600" kern="1200">
                <a:solidFill>
                  <a:schemeClr val="tx1"/>
                </a:solidFill>
                <a:latin typeface="+mj-lt"/>
                <a:ea typeface="+mj-ea"/>
                <a:cs typeface="+mj-cs"/>
              </a:defRPr>
            </a:lvl1pPr>
          </a:lstStyle>
          <a:p>
            <a:pPr algn="ctr"/>
            <a:r>
              <a:rPr lang="en-US" sz="2400" dirty="0">
                <a:solidFill>
                  <a:srgbClr val="007681"/>
                </a:solidFill>
                <a:latin typeface="Planer" panose="02000000000000000000" pitchFamily="2" charset="0"/>
              </a:rPr>
              <a:t>Build a java based banking application to simulate the cyber security threats and also demonstrate the features that would help make the application secure.</a:t>
            </a:r>
          </a:p>
        </p:txBody>
      </p:sp>
    </p:spTree>
    <p:extLst>
      <p:ext uri="{BB962C8B-B14F-4D97-AF65-F5344CB8AC3E}">
        <p14:creationId xmlns:p14="http://schemas.microsoft.com/office/powerpoint/2010/main" val="2711850278"/>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shutterstock_132642446.jpg"/>
          <p:cNvPicPr>
            <a:picLocks noChangeAspect="1"/>
          </p:cNvPicPr>
          <p:nvPr/>
        </p:nvPicPr>
        <p:blipFill>
          <a:blip r:embed="rId2"/>
          <a:stretch>
            <a:fillRect/>
          </a:stretch>
        </p:blipFill>
        <p:spPr>
          <a:xfrm>
            <a:off x="0" y="0"/>
            <a:ext cx="12192000" cy="9144000"/>
          </a:xfrm>
          <a:prstGeom prst="rect">
            <a:avLst/>
          </a:prstGeom>
        </p:spPr>
      </p:pic>
      <p:sp>
        <p:nvSpPr>
          <p:cNvPr id="7" name="Rectangle 6"/>
          <p:cNvSpPr/>
          <p:nvPr/>
        </p:nvSpPr>
        <p:spPr>
          <a:xfrm>
            <a:off x="8534400" y="665018"/>
            <a:ext cx="3657600" cy="914400"/>
          </a:xfrm>
          <a:prstGeom prst="rect">
            <a:avLst/>
          </a:prstGeom>
          <a:solidFill>
            <a:srgbClr val="FF2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Planer" panose="02000000000000000000" pitchFamily="2" charset="0"/>
                <a:ea typeface="Segoe UI" panose="020B0502040204020203" pitchFamily="34" charset="0"/>
                <a:cs typeface="Segoe UI" panose="020B0502040204020203" pitchFamily="34" charset="0"/>
              </a:rPr>
              <a:t>Personas</a:t>
            </a:r>
          </a:p>
        </p:txBody>
      </p:sp>
      <p:pic>
        <p:nvPicPr>
          <p:cNvPr id="5" name="Picture 4" descr="http://www.abisresources.com/wp-content/uploads/2014/03/User-ic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3420" y="1655117"/>
            <a:ext cx="1828800" cy="18288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http://www.lencred.com/wp-content/uploads/2014/08/Occupations-Technical-Support-Representative-Male-Dark-ico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03868" y="1655117"/>
            <a:ext cx="1828800" cy="18288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0" descr="https://cdn4.iconfinder.com/data/icons/free-social-media-icons/512/User.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517052" y="1655117"/>
            <a:ext cx="1828800" cy="182880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http://sanandres.gov.co/html_pages/Glosario1/images/Female_user.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30236" y="1655117"/>
            <a:ext cx="1828800" cy="18288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343420" y="3615999"/>
            <a:ext cx="1828800" cy="461665"/>
          </a:xfrm>
          <a:prstGeom prst="rect">
            <a:avLst/>
          </a:prstGeom>
          <a:noFill/>
        </p:spPr>
        <p:txBody>
          <a:bodyPr wrap="square" rtlCol="0">
            <a:spAutoFit/>
          </a:bodyPr>
          <a:lstStyle/>
          <a:p>
            <a:pPr algn="ctr"/>
            <a:r>
              <a:rPr lang="en-US" sz="2400" b="1" dirty="0">
                <a:solidFill>
                  <a:srgbClr val="007681"/>
                </a:solidFill>
                <a:latin typeface="Planer" panose="02000000000000000000" pitchFamily="2" charset="0"/>
              </a:rPr>
              <a:t>Customer</a:t>
            </a:r>
            <a:endParaRPr lang="en-US" dirty="0"/>
          </a:p>
        </p:txBody>
      </p:sp>
      <p:sp>
        <p:nvSpPr>
          <p:cNvPr id="12" name="TextBox 11"/>
          <p:cNvSpPr txBox="1"/>
          <p:nvPr/>
        </p:nvSpPr>
        <p:spPr>
          <a:xfrm>
            <a:off x="2930236" y="3615999"/>
            <a:ext cx="1828800" cy="830997"/>
          </a:xfrm>
          <a:prstGeom prst="rect">
            <a:avLst/>
          </a:prstGeom>
          <a:noFill/>
        </p:spPr>
        <p:txBody>
          <a:bodyPr wrap="square" rtlCol="0">
            <a:spAutoFit/>
          </a:bodyPr>
          <a:lstStyle/>
          <a:p>
            <a:pPr algn="ctr"/>
            <a:r>
              <a:rPr lang="en-US" sz="2400" b="1" dirty="0">
                <a:solidFill>
                  <a:schemeClr val="accent2"/>
                </a:solidFill>
                <a:latin typeface="Planer" panose="02000000000000000000" pitchFamily="2" charset="0"/>
              </a:rPr>
              <a:t>Branch Manager</a:t>
            </a:r>
            <a:endParaRPr lang="en-US" dirty="0">
              <a:solidFill>
                <a:schemeClr val="accent2"/>
              </a:solidFill>
            </a:endParaRPr>
          </a:p>
        </p:txBody>
      </p:sp>
      <p:sp>
        <p:nvSpPr>
          <p:cNvPr id="15" name="TextBox 14"/>
          <p:cNvSpPr txBox="1"/>
          <p:nvPr/>
        </p:nvSpPr>
        <p:spPr>
          <a:xfrm>
            <a:off x="5517052" y="3615999"/>
            <a:ext cx="1828800" cy="461665"/>
          </a:xfrm>
          <a:prstGeom prst="rect">
            <a:avLst/>
          </a:prstGeom>
          <a:noFill/>
        </p:spPr>
        <p:txBody>
          <a:bodyPr wrap="square" rtlCol="0">
            <a:spAutoFit/>
          </a:bodyPr>
          <a:lstStyle/>
          <a:p>
            <a:pPr algn="ctr"/>
            <a:r>
              <a:rPr lang="en-US" sz="2400" b="1" dirty="0">
                <a:solidFill>
                  <a:srgbClr val="00B0F0"/>
                </a:solidFill>
                <a:latin typeface="Planer" panose="02000000000000000000" pitchFamily="2" charset="0"/>
              </a:rPr>
              <a:t>Employee</a:t>
            </a:r>
            <a:endParaRPr lang="en-US" dirty="0">
              <a:solidFill>
                <a:srgbClr val="00B0F0"/>
              </a:solidFill>
            </a:endParaRPr>
          </a:p>
        </p:txBody>
      </p:sp>
      <p:sp>
        <p:nvSpPr>
          <p:cNvPr id="16" name="TextBox 15"/>
          <p:cNvSpPr txBox="1"/>
          <p:nvPr/>
        </p:nvSpPr>
        <p:spPr>
          <a:xfrm>
            <a:off x="8103868" y="3615999"/>
            <a:ext cx="1828800" cy="461665"/>
          </a:xfrm>
          <a:prstGeom prst="rect">
            <a:avLst/>
          </a:prstGeom>
          <a:noFill/>
        </p:spPr>
        <p:txBody>
          <a:bodyPr wrap="square" rtlCol="0">
            <a:spAutoFit/>
          </a:bodyPr>
          <a:lstStyle/>
          <a:p>
            <a:pPr algn="ctr"/>
            <a:r>
              <a:rPr lang="en-US" sz="2400" b="1" dirty="0">
                <a:solidFill>
                  <a:srgbClr val="C00000"/>
                </a:solidFill>
                <a:latin typeface="Planer" panose="02000000000000000000" pitchFamily="2" charset="0"/>
              </a:rPr>
              <a:t>Admin</a:t>
            </a:r>
            <a:endParaRPr lang="en-US" dirty="0">
              <a:solidFill>
                <a:srgbClr val="C00000"/>
              </a:solidFill>
            </a:endParaRPr>
          </a:p>
        </p:txBody>
      </p:sp>
      <p:pic>
        <p:nvPicPr>
          <p:cNvPr id="21" name="Picture 20" descr="http://www.abisresources.com/wp-content/uploads/2014/03/User-ic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0800000" flipV="1">
            <a:off x="10287501" y="1579418"/>
            <a:ext cx="1828800" cy="1828800"/>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p:cNvSpPr txBox="1"/>
          <p:nvPr/>
        </p:nvSpPr>
        <p:spPr>
          <a:xfrm>
            <a:off x="10363200" y="3612145"/>
            <a:ext cx="1828800" cy="830997"/>
          </a:xfrm>
          <a:prstGeom prst="rect">
            <a:avLst/>
          </a:prstGeom>
          <a:noFill/>
        </p:spPr>
        <p:txBody>
          <a:bodyPr wrap="square" rtlCol="0">
            <a:spAutoFit/>
          </a:bodyPr>
          <a:lstStyle/>
          <a:p>
            <a:pPr algn="ctr"/>
            <a:r>
              <a:rPr lang="en-US" sz="2400" b="1" dirty="0">
                <a:solidFill>
                  <a:schemeClr val="accent6"/>
                </a:solidFill>
                <a:latin typeface="Planer" panose="02000000000000000000" pitchFamily="2" charset="0"/>
              </a:rPr>
              <a:t>Security office</a:t>
            </a:r>
            <a:endParaRPr lang="en-US" dirty="0">
              <a:solidFill>
                <a:schemeClr val="accent6"/>
              </a:solidFill>
            </a:endParaRPr>
          </a:p>
        </p:txBody>
      </p:sp>
      <p:sp>
        <p:nvSpPr>
          <p:cNvPr id="3" name="TextBox 2"/>
          <p:cNvSpPr txBox="1"/>
          <p:nvPr/>
        </p:nvSpPr>
        <p:spPr>
          <a:xfrm>
            <a:off x="5777346" y="1579418"/>
            <a:ext cx="184731" cy="369332"/>
          </a:xfrm>
          <a:prstGeom prst="rect">
            <a:avLst/>
          </a:prstGeom>
          <a:noFill/>
        </p:spPr>
        <p:txBody>
          <a:bodyPr wrap="none" rtlCol="0">
            <a:spAutoFit/>
          </a:bodyPr>
          <a:lstStyle/>
          <a:p>
            <a:endParaRPr lang="en-US" dirty="0"/>
          </a:p>
        </p:txBody>
      </p:sp>
      <p:sp>
        <p:nvSpPr>
          <p:cNvPr id="4" name="TextBox 3"/>
          <p:cNvSpPr txBox="1"/>
          <p:nvPr/>
        </p:nvSpPr>
        <p:spPr>
          <a:xfrm>
            <a:off x="405765" y="4663515"/>
            <a:ext cx="1766455" cy="1785104"/>
          </a:xfrm>
          <a:prstGeom prst="rect">
            <a:avLst/>
          </a:prstGeom>
          <a:noFill/>
        </p:spPr>
        <p:txBody>
          <a:bodyPr wrap="square" rtlCol="0">
            <a:spAutoFit/>
          </a:bodyPr>
          <a:lstStyle/>
          <a:p>
            <a:pPr marL="171450" indent="-171450">
              <a:buFont typeface="Arial" panose="020B0604020202020204" pitchFamily="34" charset="0"/>
              <a:buChar char="•"/>
            </a:pPr>
            <a:r>
              <a:rPr lang="en-US" sz="1000" dirty="0">
                <a:latin typeface="Segoe UI" panose="020B0502040204020203" pitchFamily="34" charset="0"/>
                <a:ea typeface="Segoe UI" panose="020B0502040204020203" pitchFamily="34" charset="0"/>
                <a:cs typeface="Segoe UI" panose="020B0502040204020203" pitchFamily="34" charset="0"/>
              </a:rPr>
              <a:t>Check account balance</a:t>
            </a:r>
          </a:p>
          <a:p>
            <a:pPr marL="171450" indent="-171450">
              <a:buFont typeface="Arial" panose="020B0604020202020204" pitchFamily="34" charset="0"/>
              <a:buChar char="•"/>
            </a:pPr>
            <a:endParaRPr lang="en-US" sz="1000" dirty="0">
              <a:latin typeface="Segoe UI" panose="020B0502040204020203" pitchFamily="34" charset="0"/>
              <a:ea typeface="Segoe UI" panose="020B0502040204020203" pitchFamily="34" charset="0"/>
              <a:cs typeface="Segoe UI" panose="020B0502040204020203" pitchFamily="34" charset="0"/>
            </a:endParaRPr>
          </a:p>
          <a:p>
            <a:pPr marL="171450" indent="-171450">
              <a:buFont typeface="Arial" panose="020B0604020202020204" pitchFamily="34" charset="0"/>
              <a:buChar char="•"/>
            </a:pPr>
            <a:r>
              <a:rPr lang="en-US" sz="1000" dirty="0">
                <a:latin typeface="Segoe UI" panose="020B0502040204020203" pitchFamily="34" charset="0"/>
                <a:ea typeface="Segoe UI" panose="020B0502040204020203" pitchFamily="34" charset="0"/>
                <a:cs typeface="Segoe UI" panose="020B0502040204020203" pitchFamily="34" charset="0"/>
              </a:rPr>
              <a:t>Transfer funds from one account to another</a:t>
            </a:r>
          </a:p>
          <a:p>
            <a:endParaRPr lang="en-US" sz="1000" dirty="0">
              <a:latin typeface="Segoe UI" panose="020B0502040204020203" pitchFamily="34" charset="0"/>
              <a:ea typeface="Segoe UI" panose="020B0502040204020203" pitchFamily="34" charset="0"/>
              <a:cs typeface="Segoe UI" panose="020B0502040204020203" pitchFamily="34" charset="0"/>
            </a:endParaRPr>
          </a:p>
          <a:p>
            <a:pPr marL="171450" indent="-171450">
              <a:buFont typeface="Arial" panose="020B0604020202020204" pitchFamily="34" charset="0"/>
              <a:buChar char="•"/>
            </a:pPr>
            <a:r>
              <a:rPr lang="en-US" sz="1000" dirty="0">
                <a:latin typeface="Segoe UI" panose="020B0502040204020203" pitchFamily="34" charset="0"/>
                <a:ea typeface="Segoe UI" panose="020B0502040204020203" pitchFamily="34" charset="0"/>
                <a:cs typeface="Segoe UI" panose="020B0502040204020203" pitchFamily="34" charset="0"/>
              </a:rPr>
              <a:t>View bank statements (transaction)</a:t>
            </a:r>
          </a:p>
          <a:p>
            <a:pPr marL="171450" indent="-171450">
              <a:buFont typeface="Arial" panose="020B0604020202020204" pitchFamily="34" charset="0"/>
              <a:buChar char="•"/>
            </a:pPr>
            <a:endParaRPr lang="en-US" sz="1000" dirty="0">
              <a:latin typeface="Segoe UI" panose="020B0502040204020203" pitchFamily="34" charset="0"/>
              <a:ea typeface="Segoe UI" panose="020B0502040204020203" pitchFamily="34" charset="0"/>
              <a:cs typeface="Segoe UI" panose="020B0502040204020203" pitchFamily="34" charset="0"/>
            </a:endParaRPr>
          </a:p>
          <a:p>
            <a:pPr marL="171450" indent="-171450">
              <a:buFont typeface="Arial" panose="020B0604020202020204" pitchFamily="34" charset="0"/>
              <a:buChar char="•"/>
            </a:pPr>
            <a:r>
              <a:rPr lang="en-US" sz="1000" dirty="0">
                <a:latin typeface="Segoe UI" panose="020B0502040204020203" pitchFamily="34" charset="0"/>
                <a:ea typeface="Segoe UI" panose="020B0502040204020203" pitchFamily="34" charset="0"/>
                <a:cs typeface="Segoe UI" panose="020B0502040204020203" pitchFamily="34" charset="0"/>
              </a:rPr>
              <a:t>Add/delete beneficiary</a:t>
            </a:r>
          </a:p>
          <a:p>
            <a:endParaRPr lang="en-US" sz="1000" dirty="0">
              <a:latin typeface="Segoe UI" panose="020B0502040204020203" pitchFamily="34" charset="0"/>
              <a:ea typeface="Segoe UI" panose="020B0502040204020203" pitchFamily="34" charset="0"/>
              <a:cs typeface="Segoe UI" panose="020B0502040204020203" pitchFamily="34" charset="0"/>
            </a:endParaRPr>
          </a:p>
          <a:p>
            <a:pPr marL="171450" indent="-171450">
              <a:buFont typeface="Arial" panose="020B0604020202020204" pitchFamily="34" charset="0"/>
              <a:buChar char="•"/>
            </a:pPr>
            <a:r>
              <a:rPr lang="en-US" sz="1000" dirty="0">
                <a:latin typeface="Segoe UI" panose="020B0502040204020203" pitchFamily="34" charset="0"/>
                <a:ea typeface="Segoe UI" panose="020B0502040204020203" pitchFamily="34" charset="0"/>
                <a:cs typeface="Segoe UI" panose="020B0502040204020203" pitchFamily="34" charset="0"/>
              </a:rPr>
              <a:t>Raise security concerns</a:t>
            </a:r>
          </a:p>
        </p:txBody>
      </p:sp>
      <p:sp>
        <p:nvSpPr>
          <p:cNvPr id="25" name="TextBox 24"/>
          <p:cNvSpPr txBox="1"/>
          <p:nvPr/>
        </p:nvSpPr>
        <p:spPr>
          <a:xfrm>
            <a:off x="2930236" y="4663515"/>
            <a:ext cx="1766455" cy="1477328"/>
          </a:xfrm>
          <a:prstGeom prst="rect">
            <a:avLst/>
          </a:prstGeom>
          <a:noFill/>
        </p:spPr>
        <p:txBody>
          <a:bodyPr wrap="square" rtlCol="0">
            <a:spAutoFit/>
          </a:bodyPr>
          <a:lstStyle/>
          <a:p>
            <a:pPr marL="171450" indent="-171450">
              <a:buFont typeface="Arial" panose="020B0604020202020204" pitchFamily="34" charset="0"/>
              <a:buChar char="•"/>
            </a:pPr>
            <a:r>
              <a:rPr lang="en-US" sz="1000" dirty="0">
                <a:latin typeface="Segoe UI" panose="020B0502040204020203" pitchFamily="34" charset="0"/>
                <a:ea typeface="Segoe UI" panose="020B0502040204020203" pitchFamily="34" charset="0"/>
                <a:cs typeface="Segoe UI" panose="020B0502040204020203" pitchFamily="34" charset="0"/>
              </a:rPr>
              <a:t>Manage Bank employees of his/her branch</a:t>
            </a:r>
          </a:p>
          <a:p>
            <a:pPr marL="171450" indent="-171450">
              <a:buFont typeface="Arial" panose="020B0604020202020204" pitchFamily="34" charset="0"/>
              <a:buChar char="•"/>
            </a:pPr>
            <a:endParaRPr lang="en-US" sz="1000" dirty="0">
              <a:latin typeface="Segoe UI" panose="020B0502040204020203" pitchFamily="34" charset="0"/>
              <a:ea typeface="Segoe UI" panose="020B0502040204020203" pitchFamily="34" charset="0"/>
              <a:cs typeface="Segoe UI" panose="020B0502040204020203" pitchFamily="34" charset="0"/>
            </a:endParaRPr>
          </a:p>
          <a:p>
            <a:pPr marL="171450" indent="-171450">
              <a:buFont typeface="Arial" panose="020B0604020202020204" pitchFamily="34" charset="0"/>
              <a:buChar char="•"/>
            </a:pPr>
            <a:r>
              <a:rPr lang="en-US" sz="1000" dirty="0">
                <a:latin typeface="Segoe UI" panose="020B0502040204020203" pitchFamily="34" charset="0"/>
                <a:ea typeface="Segoe UI" panose="020B0502040204020203" pitchFamily="34" charset="0"/>
                <a:cs typeface="Segoe UI" panose="020B0502040204020203" pitchFamily="34" charset="0"/>
              </a:rPr>
              <a:t>Manage customer accounts (CRUD operations)</a:t>
            </a:r>
          </a:p>
          <a:p>
            <a:pPr marL="171450" indent="-171450">
              <a:buFont typeface="Arial" panose="020B0604020202020204" pitchFamily="34" charset="0"/>
              <a:buChar char="•"/>
            </a:pPr>
            <a:endParaRPr lang="en-US" sz="1000" dirty="0">
              <a:latin typeface="Segoe UI" panose="020B0502040204020203" pitchFamily="34" charset="0"/>
              <a:ea typeface="Segoe UI" panose="020B0502040204020203" pitchFamily="34" charset="0"/>
              <a:cs typeface="Segoe UI" panose="020B0502040204020203" pitchFamily="34" charset="0"/>
            </a:endParaRPr>
          </a:p>
          <a:p>
            <a:pPr marL="171450" indent="-171450">
              <a:buFont typeface="Arial" panose="020B0604020202020204" pitchFamily="34" charset="0"/>
              <a:buChar char="•"/>
            </a:pPr>
            <a:r>
              <a:rPr lang="en-US" sz="1000" dirty="0">
                <a:latin typeface="Segoe UI" panose="020B0502040204020203" pitchFamily="34" charset="0"/>
                <a:ea typeface="Segoe UI" panose="020B0502040204020203" pitchFamily="34" charset="0"/>
                <a:cs typeface="Segoe UI" panose="020B0502040204020203" pitchFamily="34" charset="0"/>
              </a:rPr>
              <a:t>Approve new beneficiary</a:t>
            </a:r>
          </a:p>
          <a:p>
            <a:endParaRPr lang="en-US" sz="1000" dirty="0">
              <a:latin typeface="Segoe UI" panose="020B0502040204020203" pitchFamily="34" charset="0"/>
              <a:ea typeface="Segoe UI" panose="020B0502040204020203" pitchFamily="34" charset="0"/>
              <a:cs typeface="Segoe UI" panose="020B0502040204020203" pitchFamily="34" charset="0"/>
            </a:endParaRPr>
          </a:p>
        </p:txBody>
      </p:sp>
      <p:sp>
        <p:nvSpPr>
          <p:cNvPr id="26" name="TextBox 25"/>
          <p:cNvSpPr txBox="1"/>
          <p:nvPr/>
        </p:nvSpPr>
        <p:spPr>
          <a:xfrm>
            <a:off x="5548224" y="4683987"/>
            <a:ext cx="1766455" cy="861774"/>
          </a:xfrm>
          <a:prstGeom prst="rect">
            <a:avLst/>
          </a:prstGeom>
          <a:noFill/>
        </p:spPr>
        <p:txBody>
          <a:bodyPr wrap="square" rtlCol="0">
            <a:spAutoFit/>
          </a:bodyPr>
          <a:lstStyle/>
          <a:p>
            <a:pPr marL="171450" indent="-171450">
              <a:buFont typeface="Arial" panose="020B0604020202020204" pitchFamily="34" charset="0"/>
              <a:buChar char="•"/>
            </a:pPr>
            <a:r>
              <a:rPr lang="en-US" sz="1000" dirty="0">
                <a:latin typeface="Segoe UI" panose="020B0502040204020203" pitchFamily="34" charset="0"/>
                <a:ea typeface="Segoe UI" panose="020B0502040204020203" pitchFamily="34" charset="0"/>
                <a:cs typeface="Segoe UI" panose="020B0502040204020203" pitchFamily="34" charset="0"/>
              </a:rPr>
              <a:t>Manage customer accounts (CRUD operations)</a:t>
            </a:r>
          </a:p>
          <a:p>
            <a:pPr marL="171450" indent="-171450">
              <a:buFont typeface="Arial" panose="020B0604020202020204" pitchFamily="34" charset="0"/>
              <a:buChar char="•"/>
            </a:pPr>
            <a:endParaRPr lang="en-US" sz="1000" dirty="0">
              <a:latin typeface="Segoe UI" panose="020B0502040204020203" pitchFamily="34" charset="0"/>
              <a:ea typeface="Segoe UI" panose="020B0502040204020203" pitchFamily="34" charset="0"/>
              <a:cs typeface="Segoe UI" panose="020B0502040204020203" pitchFamily="34" charset="0"/>
            </a:endParaRPr>
          </a:p>
          <a:p>
            <a:pPr marL="171450" indent="-171450">
              <a:buFont typeface="Arial" panose="020B0604020202020204" pitchFamily="34" charset="0"/>
              <a:buChar char="•"/>
            </a:pPr>
            <a:r>
              <a:rPr lang="en-US" sz="1000" dirty="0">
                <a:latin typeface="Segoe UI" panose="020B0502040204020203" pitchFamily="34" charset="0"/>
                <a:ea typeface="Segoe UI" panose="020B0502040204020203" pitchFamily="34" charset="0"/>
                <a:cs typeface="Segoe UI" panose="020B0502040204020203" pitchFamily="34" charset="0"/>
              </a:rPr>
              <a:t>Approve new beneficiary</a:t>
            </a:r>
          </a:p>
        </p:txBody>
      </p:sp>
      <p:sp>
        <p:nvSpPr>
          <p:cNvPr id="27" name="TextBox 26"/>
          <p:cNvSpPr txBox="1"/>
          <p:nvPr/>
        </p:nvSpPr>
        <p:spPr>
          <a:xfrm>
            <a:off x="8103868" y="4583278"/>
            <a:ext cx="1766455" cy="861774"/>
          </a:xfrm>
          <a:prstGeom prst="rect">
            <a:avLst/>
          </a:prstGeom>
          <a:noFill/>
        </p:spPr>
        <p:txBody>
          <a:bodyPr wrap="square" rtlCol="0">
            <a:spAutoFit/>
          </a:bodyPr>
          <a:lstStyle/>
          <a:p>
            <a:pPr marL="171450" indent="-171450">
              <a:buFont typeface="Arial" panose="020B0604020202020204" pitchFamily="34" charset="0"/>
              <a:buChar char="•"/>
            </a:pPr>
            <a:r>
              <a:rPr lang="en-US" sz="1000" dirty="0">
                <a:latin typeface="Segoe UI" panose="020B0502040204020203" pitchFamily="34" charset="0"/>
                <a:ea typeface="Segoe UI" panose="020B0502040204020203" pitchFamily="34" charset="0"/>
                <a:cs typeface="Segoe UI" panose="020B0502040204020203" pitchFamily="34" charset="0"/>
              </a:rPr>
              <a:t>Manage Bank branches</a:t>
            </a:r>
          </a:p>
          <a:p>
            <a:pPr marL="171450" indent="-171450">
              <a:buFont typeface="Arial" panose="020B0604020202020204" pitchFamily="34" charset="0"/>
              <a:buChar char="•"/>
            </a:pPr>
            <a:endParaRPr lang="en-US" sz="1000" dirty="0">
              <a:latin typeface="Segoe UI" panose="020B0502040204020203" pitchFamily="34" charset="0"/>
              <a:ea typeface="Segoe UI" panose="020B0502040204020203" pitchFamily="34" charset="0"/>
              <a:cs typeface="Segoe UI" panose="020B0502040204020203" pitchFamily="34" charset="0"/>
            </a:endParaRPr>
          </a:p>
          <a:p>
            <a:pPr marL="171450" indent="-171450">
              <a:buFont typeface="Arial" panose="020B0604020202020204" pitchFamily="34" charset="0"/>
              <a:buChar char="•"/>
            </a:pPr>
            <a:r>
              <a:rPr lang="en-US" sz="1000" dirty="0">
                <a:latin typeface="Segoe UI" panose="020B0502040204020203" pitchFamily="34" charset="0"/>
                <a:ea typeface="Segoe UI" panose="020B0502040204020203" pitchFamily="34" charset="0"/>
                <a:cs typeface="Segoe UI" panose="020B0502040204020203" pitchFamily="34" charset="0"/>
              </a:rPr>
              <a:t>Manage Branch Managers (CRUD operations)</a:t>
            </a:r>
          </a:p>
        </p:txBody>
      </p:sp>
      <p:sp>
        <p:nvSpPr>
          <p:cNvPr id="28" name="TextBox 27"/>
          <p:cNvSpPr txBox="1"/>
          <p:nvPr/>
        </p:nvSpPr>
        <p:spPr>
          <a:xfrm>
            <a:off x="10363200" y="4569254"/>
            <a:ext cx="1766455" cy="1169551"/>
          </a:xfrm>
          <a:prstGeom prst="rect">
            <a:avLst/>
          </a:prstGeom>
          <a:noFill/>
        </p:spPr>
        <p:txBody>
          <a:bodyPr wrap="square" rtlCol="0">
            <a:spAutoFit/>
          </a:bodyPr>
          <a:lstStyle/>
          <a:p>
            <a:pPr marL="171450" indent="-171450">
              <a:buFont typeface="Arial" panose="020B0604020202020204" pitchFamily="34" charset="0"/>
              <a:buChar char="•"/>
            </a:pPr>
            <a:r>
              <a:rPr lang="en-US" sz="1000" dirty="0">
                <a:latin typeface="Segoe UI" panose="020B0502040204020203" pitchFamily="34" charset="0"/>
                <a:ea typeface="Segoe UI" panose="020B0502040204020203" pitchFamily="34" charset="0"/>
                <a:cs typeface="Segoe UI" panose="020B0502040204020203" pitchFamily="34" charset="0"/>
              </a:rPr>
              <a:t> Analyze security concerns raised by customer and take the required action.</a:t>
            </a:r>
          </a:p>
          <a:p>
            <a:pPr marL="171450" indent="-171450">
              <a:buFont typeface="Arial" panose="020B0604020202020204" pitchFamily="34" charset="0"/>
              <a:buChar char="•"/>
            </a:pPr>
            <a:endParaRPr lang="en-US" sz="1000" dirty="0">
              <a:latin typeface="Segoe UI" panose="020B0502040204020203" pitchFamily="34" charset="0"/>
              <a:ea typeface="Segoe UI" panose="020B0502040204020203" pitchFamily="34" charset="0"/>
              <a:cs typeface="Segoe UI" panose="020B0502040204020203" pitchFamily="34" charset="0"/>
            </a:endParaRPr>
          </a:p>
          <a:p>
            <a:pPr marL="171450" indent="-171450">
              <a:buFont typeface="Arial" panose="020B0604020202020204" pitchFamily="34" charset="0"/>
              <a:buChar char="•"/>
            </a:pPr>
            <a:r>
              <a:rPr lang="en-US" sz="1000" dirty="0">
                <a:latin typeface="Segoe UI" panose="020B0502040204020203" pitchFamily="34" charset="0"/>
                <a:ea typeface="Segoe UI" panose="020B0502040204020203" pitchFamily="34" charset="0"/>
                <a:cs typeface="Segoe UI" panose="020B0502040204020203" pitchFamily="34" charset="0"/>
              </a:rPr>
              <a:t>Monitor the overall health of the application.</a:t>
            </a:r>
          </a:p>
        </p:txBody>
      </p:sp>
    </p:spTree>
    <p:extLst>
      <p:ext uri="{BB962C8B-B14F-4D97-AF65-F5344CB8AC3E}">
        <p14:creationId xmlns:p14="http://schemas.microsoft.com/office/powerpoint/2010/main" val="202614006"/>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12192000" cy="6858000"/>
          </a:xfrm>
          <a:prstGeom prst="rect">
            <a:avLst/>
          </a:prstGeom>
          <a:solidFill>
            <a:srgbClr val="00768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4478997236_c2d5908a32_o.png"/>
          <p:cNvPicPr>
            <a:picLocks noChangeAspect="1"/>
          </p:cNvPicPr>
          <p:nvPr/>
        </p:nvPicPr>
        <p:blipFill>
          <a:blip r:embed="rId2">
            <a:alphaModFix amt="17000"/>
            <a:extLst>
              <a:ext uri="{28A0092B-C50C-407E-A947-70E740481C1C}">
                <a14:useLocalDpi xmlns:a14="http://schemas.microsoft.com/office/drawing/2010/main" val="0"/>
              </a:ext>
            </a:extLst>
          </a:blip>
          <a:stretch>
            <a:fillRect/>
          </a:stretch>
        </p:blipFill>
        <p:spPr>
          <a:xfrm>
            <a:off x="-956802" y="179154"/>
            <a:ext cx="13848938" cy="6858000"/>
          </a:xfrm>
          <a:prstGeom prst="rect">
            <a:avLst/>
          </a:prstGeom>
        </p:spPr>
      </p:pic>
      <p:sp>
        <p:nvSpPr>
          <p:cNvPr id="7" name="Title 3"/>
          <p:cNvSpPr txBox="1">
            <a:spLocks/>
          </p:cNvSpPr>
          <p:nvPr/>
        </p:nvSpPr>
        <p:spPr>
          <a:xfrm>
            <a:off x="200319" y="3608154"/>
            <a:ext cx="12191999" cy="1660873"/>
          </a:xfrm>
          <a:prstGeom prst="rect">
            <a:avLst/>
          </a:prstGeom>
        </p:spPr>
        <p:txBody>
          <a:bodyPr anchor="ctr">
            <a:noAutofit/>
          </a:bodyPr>
          <a:lstStyle>
            <a:lvl1pPr algn="l" defTabSz="457200" rtl="0" eaLnBrk="1" latinLnBrk="0" hangingPunct="1">
              <a:lnSpc>
                <a:spcPts val="4400"/>
              </a:lnSpc>
              <a:spcBef>
                <a:spcPct val="0"/>
              </a:spcBef>
              <a:buNone/>
              <a:defRPr sz="3600" kern="1200">
                <a:solidFill>
                  <a:schemeClr val="tx1"/>
                </a:solidFill>
                <a:latin typeface="+mj-lt"/>
                <a:ea typeface="+mj-ea"/>
                <a:cs typeface="+mj-cs"/>
              </a:defRPr>
            </a:lvl1pPr>
          </a:lstStyle>
          <a:p>
            <a:r>
              <a:rPr lang="en-US" sz="1800" dirty="0">
                <a:solidFill>
                  <a:schemeClr val="bg1"/>
                </a:solidFill>
                <a:latin typeface="Planer" panose="02000000000000000000" pitchFamily="2" charset="0"/>
              </a:rPr>
              <a:t>-Multi factor authentication with OTP generated each time and emailed to user for authentication.</a:t>
            </a:r>
          </a:p>
          <a:p>
            <a:r>
              <a:rPr lang="en-US" sz="1800" dirty="0">
                <a:solidFill>
                  <a:schemeClr val="bg1"/>
                </a:solidFill>
                <a:latin typeface="Planer" panose="02000000000000000000" pitchFamily="2" charset="0"/>
              </a:rPr>
              <a:t>- Malicious request identification and treatment by monitoring IP addresses </a:t>
            </a:r>
          </a:p>
          <a:p>
            <a:r>
              <a:rPr lang="en-US" sz="1800" dirty="0">
                <a:solidFill>
                  <a:schemeClr val="bg1"/>
                </a:solidFill>
                <a:latin typeface="Planer" panose="02000000000000000000" pitchFamily="2" charset="0"/>
              </a:rPr>
              <a:t>-Encryption of passwords</a:t>
            </a:r>
          </a:p>
          <a:p>
            <a:r>
              <a:rPr lang="en-US" sz="1800" dirty="0">
                <a:solidFill>
                  <a:schemeClr val="bg1"/>
                </a:solidFill>
                <a:latin typeface="Planer" panose="02000000000000000000" pitchFamily="2" charset="0"/>
              </a:rPr>
              <a:t>- Security questions for additional layer of security.</a:t>
            </a:r>
          </a:p>
          <a:p>
            <a:r>
              <a:rPr lang="en-US" sz="1800" dirty="0">
                <a:solidFill>
                  <a:schemeClr val="bg1"/>
                </a:solidFill>
                <a:latin typeface="Planer" panose="02000000000000000000" pitchFamily="2" charset="0"/>
              </a:rPr>
              <a:t>- Accept passwords with certain strength</a:t>
            </a:r>
          </a:p>
          <a:p>
            <a:r>
              <a:rPr lang="en-US" sz="1800" dirty="0">
                <a:solidFill>
                  <a:schemeClr val="bg1"/>
                </a:solidFill>
                <a:latin typeface="Planer" panose="02000000000000000000" pitchFamily="2" charset="0"/>
              </a:rPr>
              <a:t>- Captcha implementation to ensure human login to the system</a:t>
            </a:r>
          </a:p>
          <a:p>
            <a:endParaRPr lang="en-US" sz="2400" dirty="0">
              <a:solidFill>
                <a:schemeClr val="bg1"/>
              </a:solidFill>
              <a:latin typeface="Planer" panose="02000000000000000000" pitchFamily="2" charset="0"/>
            </a:endParaRPr>
          </a:p>
        </p:txBody>
      </p:sp>
      <p:sp>
        <p:nvSpPr>
          <p:cNvPr id="9" name="Rectangle 8"/>
          <p:cNvSpPr/>
          <p:nvPr/>
        </p:nvSpPr>
        <p:spPr>
          <a:xfrm>
            <a:off x="8534400" y="519545"/>
            <a:ext cx="3657600" cy="914400"/>
          </a:xfrm>
          <a:prstGeom prst="rect">
            <a:avLst/>
          </a:prstGeom>
          <a:solidFill>
            <a:srgbClr val="FF2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Planer" panose="02000000000000000000" pitchFamily="2" charset="0"/>
                <a:ea typeface="Segoe UI" panose="020B0502040204020203" pitchFamily="34" charset="0"/>
                <a:cs typeface="Segoe UI" panose="020B0502040204020203" pitchFamily="34" charset="0"/>
              </a:rPr>
              <a:t>Key Features</a:t>
            </a:r>
          </a:p>
        </p:txBody>
      </p:sp>
      <p:sp>
        <p:nvSpPr>
          <p:cNvPr id="2" name="TextBox 1"/>
          <p:cNvSpPr txBox="1"/>
          <p:nvPr/>
        </p:nvSpPr>
        <p:spPr>
          <a:xfrm>
            <a:off x="1027669" y="1311295"/>
            <a:ext cx="6479063" cy="707886"/>
          </a:xfrm>
          <a:prstGeom prst="rect">
            <a:avLst/>
          </a:prstGeom>
          <a:noFill/>
        </p:spPr>
        <p:txBody>
          <a:bodyPr wrap="square" rtlCol="0">
            <a:spAutoFit/>
          </a:bodyPr>
          <a:lstStyle/>
          <a:p>
            <a:endParaRPr lang="en-US" sz="4000" b="1" dirty="0">
              <a:solidFill>
                <a:schemeClr val="bg1"/>
              </a:solidFill>
              <a:latin typeface="Planer" panose="02000000000000000000" pitchFamily="2" charset="0"/>
            </a:endParaRPr>
          </a:p>
        </p:txBody>
      </p:sp>
    </p:spTree>
    <p:extLst>
      <p:ext uri="{BB962C8B-B14F-4D97-AF65-F5344CB8AC3E}">
        <p14:creationId xmlns:p14="http://schemas.microsoft.com/office/powerpoint/2010/main" val="2703026769"/>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2000" cy="7694255"/>
          </a:xfrm>
          <a:prstGeom prst="rect">
            <a:avLst/>
          </a:prstGeom>
        </p:spPr>
      </p:pic>
      <p:sp>
        <p:nvSpPr>
          <p:cNvPr id="7" name="Rectangle 6"/>
          <p:cNvSpPr/>
          <p:nvPr/>
        </p:nvSpPr>
        <p:spPr>
          <a:xfrm>
            <a:off x="8534400" y="415637"/>
            <a:ext cx="3657600" cy="914400"/>
          </a:xfrm>
          <a:prstGeom prst="rect">
            <a:avLst/>
          </a:prstGeom>
          <a:solidFill>
            <a:srgbClr val="FF2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Object Model</a:t>
            </a:r>
            <a:endParaRPr lang="en-US" sz="2400" b="1" dirty="0">
              <a:latin typeface="Planer" panose="02000000000000000000" pitchFamily="2" charset="0"/>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100660252"/>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12192000" cy="6858000"/>
          </a:xfrm>
          <a:prstGeom prst="rect">
            <a:avLst/>
          </a:prstGeom>
          <a:solidFill>
            <a:srgbClr val="00768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3"/>
          <p:cNvSpPr txBox="1">
            <a:spLocks/>
          </p:cNvSpPr>
          <p:nvPr/>
        </p:nvSpPr>
        <p:spPr>
          <a:xfrm>
            <a:off x="228600" y="3608154"/>
            <a:ext cx="12191999" cy="1660873"/>
          </a:xfrm>
          <a:prstGeom prst="rect">
            <a:avLst/>
          </a:prstGeom>
        </p:spPr>
        <p:txBody>
          <a:bodyPr anchor="ctr">
            <a:noAutofit/>
          </a:bodyPr>
          <a:lstStyle>
            <a:lvl1pPr algn="l" defTabSz="457200" rtl="0" eaLnBrk="1" latinLnBrk="0" hangingPunct="1">
              <a:lnSpc>
                <a:spcPts val="4400"/>
              </a:lnSpc>
              <a:spcBef>
                <a:spcPct val="0"/>
              </a:spcBef>
              <a:buNone/>
              <a:defRPr sz="3600" kern="1200">
                <a:solidFill>
                  <a:schemeClr val="tx1"/>
                </a:solidFill>
                <a:latin typeface="+mj-lt"/>
                <a:ea typeface="+mj-ea"/>
                <a:cs typeface="+mj-cs"/>
              </a:defRPr>
            </a:lvl1pPr>
          </a:lstStyle>
          <a:p>
            <a:pPr marL="457200" indent="-457200">
              <a:buFont typeface="+mj-lt"/>
              <a:buAutoNum type="arabicPeriod"/>
            </a:pPr>
            <a:endParaRPr lang="en-US" sz="2400" dirty="0">
              <a:solidFill>
                <a:schemeClr val="bg1"/>
              </a:solidFill>
              <a:latin typeface="Planer" panose="02000000000000000000" pitchFamily="2" charset="0"/>
            </a:endParaRPr>
          </a:p>
        </p:txBody>
      </p:sp>
      <p:sp>
        <p:nvSpPr>
          <p:cNvPr id="9" name="Rectangle 8"/>
          <p:cNvSpPr/>
          <p:nvPr/>
        </p:nvSpPr>
        <p:spPr>
          <a:xfrm>
            <a:off x="3595255" y="2693753"/>
            <a:ext cx="4107872" cy="10885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solidFill>
                  <a:srgbClr val="FF2121"/>
                </a:solidFill>
                <a:latin typeface="Planer" panose="02000000000000000000" pitchFamily="2" charset="0"/>
                <a:ea typeface="Segoe UI" panose="020B0502040204020203" pitchFamily="34" charset="0"/>
                <a:cs typeface="Segoe UI" panose="020B0502040204020203" pitchFamily="34" charset="0"/>
              </a:rPr>
              <a:t>Screenshots</a:t>
            </a:r>
          </a:p>
        </p:txBody>
      </p:sp>
      <p:sp>
        <p:nvSpPr>
          <p:cNvPr id="2" name="TextBox 1"/>
          <p:cNvSpPr txBox="1"/>
          <p:nvPr/>
        </p:nvSpPr>
        <p:spPr>
          <a:xfrm>
            <a:off x="1027669" y="1311295"/>
            <a:ext cx="6479063" cy="707886"/>
          </a:xfrm>
          <a:prstGeom prst="rect">
            <a:avLst/>
          </a:prstGeom>
          <a:noFill/>
        </p:spPr>
        <p:txBody>
          <a:bodyPr wrap="square" rtlCol="0">
            <a:spAutoFit/>
          </a:bodyPr>
          <a:lstStyle/>
          <a:p>
            <a:endParaRPr lang="en-US" sz="4000" b="1" dirty="0">
              <a:solidFill>
                <a:schemeClr val="bg1"/>
              </a:solidFill>
              <a:latin typeface="Planer" panose="02000000000000000000" pitchFamily="2" charset="0"/>
            </a:endParaRPr>
          </a:p>
        </p:txBody>
      </p:sp>
      <p:pic>
        <p:nvPicPr>
          <p:cNvPr id="10" name="Picture 9" descr="4478997236_c2d5908a32_o.png"/>
          <p:cNvPicPr>
            <a:picLocks noChangeAspect="1"/>
          </p:cNvPicPr>
          <p:nvPr/>
        </p:nvPicPr>
        <p:blipFill>
          <a:blip r:embed="rId2">
            <a:alphaModFix amt="17000"/>
            <a:extLst>
              <a:ext uri="{28A0092B-C50C-407E-A947-70E740481C1C}">
                <a14:useLocalDpi xmlns:a14="http://schemas.microsoft.com/office/drawing/2010/main" val="0"/>
              </a:ext>
            </a:extLst>
          </a:blip>
          <a:stretch>
            <a:fillRect/>
          </a:stretch>
        </p:blipFill>
        <p:spPr>
          <a:xfrm>
            <a:off x="-828469" y="0"/>
            <a:ext cx="13848938" cy="6858000"/>
          </a:xfrm>
          <a:prstGeom prst="rect">
            <a:avLst/>
          </a:prstGeom>
        </p:spPr>
      </p:pic>
    </p:spTree>
    <p:extLst>
      <p:ext uri="{BB962C8B-B14F-4D97-AF65-F5344CB8AC3E}">
        <p14:creationId xmlns:p14="http://schemas.microsoft.com/office/powerpoint/2010/main" val="3801125885"/>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0"/>
            <a:ext cx="13651370" cy="6858000"/>
          </a:xfrm>
          <a:prstGeom prst="rect">
            <a:avLst/>
          </a:prstGeom>
        </p:spPr>
      </p:pic>
      <p:sp>
        <p:nvSpPr>
          <p:cNvPr id="7" name="Rectangle 6"/>
          <p:cNvSpPr/>
          <p:nvPr/>
        </p:nvSpPr>
        <p:spPr>
          <a:xfrm>
            <a:off x="8534400" y="415637"/>
            <a:ext cx="3657600" cy="914400"/>
          </a:xfrm>
          <a:prstGeom prst="rect">
            <a:avLst/>
          </a:prstGeom>
          <a:solidFill>
            <a:srgbClr val="FF2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Sys admin screen</a:t>
            </a:r>
            <a:endParaRPr lang="en-US" sz="2400" b="1" dirty="0">
              <a:latin typeface="Planer" panose="02000000000000000000" pitchFamily="2" charset="0"/>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609899803"/>
      </p:ext>
    </p:extLst>
  </p:cSld>
  <p:clrMapOvr>
    <a:masterClrMapping/>
  </p:clrMapOvr>
  <p:transition spd="slow">
    <p:push dir="u"/>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177</TotalTime>
  <Words>275</Words>
  <Application>Microsoft Office PowerPoint</Application>
  <PresentationFormat>Widescreen</PresentationFormat>
  <Paragraphs>53</Paragraphs>
  <Slides>13</Slides>
  <Notes>0</Notes>
  <HiddenSlides>1</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Arial</vt:lpstr>
      <vt:lpstr>Calibri</vt:lpstr>
      <vt:lpstr>Calibri Light</vt:lpstr>
      <vt:lpstr>Planer</vt:lpstr>
      <vt:lpstr>Segoe UI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Prasad Prabhu</dc:creator>
  <cp:lastModifiedBy>amitha.murali</cp:lastModifiedBy>
  <cp:revision>24</cp:revision>
  <dcterms:created xsi:type="dcterms:W3CDTF">2016-04-23T00:51:16Z</dcterms:created>
  <dcterms:modified xsi:type="dcterms:W3CDTF">2016-04-23T23:26:09Z</dcterms:modified>
</cp:coreProperties>
</file>